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2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109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4D08-D530-486B-A583-54B522869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27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E984-AFF8-46F8-BEE1-F48E185F41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82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9942-3DBC-46E2-B073-F76EE3064A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04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602A-522D-4662-BEEA-F38220220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9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2F166-8F5A-4313-A587-B74346BC02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69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27A8-F0FB-4784-9D5A-C87F9CEDFB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E99C-0534-4A39-8D9B-73DF2C378C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66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8281-091A-46AC-9E46-E140099CB2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48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3773-563C-46DE-B248-7C223C6E6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07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B0DD-2213-4FDD-AE9A-1D6233660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71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1B-D681-4013-884D-3FAA3A4C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73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7333440-BC0E-4D7E-A4D3-312B11395E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w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8153400" cy="11017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latin typeface="Times New Roman" pitchFamily="18" charset="0"/>
              </a:rPr>
              <a:t>Группа компаний «ДДСК» </a:t>
            </a:r>
            <a:br>
              <a:rPr lang="ru-RU" altLang="ru-RU" sz="3200" b="1" smtClean="0">
                <a:latin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</a:rPr>
              <a:t>«Дальневосточная дорожно-строительная компания»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914650"/>
            <a:ext cx="7315200" cy="4572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</a:rPr>
              <a:t>Учредитель группы компаний Мигалчан Пётр Троянович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23352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3000" y="44577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г. Комсомольск-на-Амуре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3522663"/>
            <a:ext cx="5105400" cy="1508125"/>
          </a:xfrm>
          <a:noFill/>
          <a:ln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1800" u="sng" smtClean="0">
                <a:latin typeface="Times New Roman" pitchFamily="18" charset="0"/>
              </a:rPr>
              <a:t>Наши партнеры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 smtClean="0">
              <a:latin typeface="Times New Roman" pitchFamily="18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85750"/>
            <a:ext cx="5105400" cy="3217863"/>
          </a:xfrm>
          <a:noFill/>
          <a:ln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u="sng" smtClean="0">
                <a:latin typeface="Times New Roman" pitchFamily="18" charset="0"/>
              </a:rPr>
              <a:t>О группе компаний «ДДСК»</a:t>
            </a:r>
            <a:endParaRPr lang="ru-RU" altLang="ru-RU" sz="1400" smtClean="0">
              <a:latin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latin typeface="Times New Roman" pitchFamily="18" charset="0"/>
              </a:rPr>
              <a:t>Компания ООО «ДДСК» основана в 2007 году.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latin typeface="Times New Roman" pitchFamily="18" charset="0"/>
              </a:rPr>
              <a:t>Основные виды деятельности группы: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smtClean="0">
                <a:latin typeface="Times New Roman" pitchFamily="18" charset="0"/>
              </a:rPr>
              <a:t> перевозка грузов автомобильным и речным транспортом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smtClean="0">
                <a:latin typeface="Times New Roman" pitchFamily="18" charset="0"/>
              </a:rPr>
              <a:t> земляные работы 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smtClean="0">
                <a:latin typeface="Times New Roman" pitchFamily="18" charset="0"/>
              </a:rPr>
              <a:t> добыча золотосодержащей руды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smtClean="0">
                <a:latin typeface="Times New Roman" pitchFamily="18" charset="0"/>
              </a:rPr>
              <a:t> ресторанный бизнес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latin typeface="Times New Roman" pitchFamily="18" charset="0"/>
              </a:rPr>
              <a:t>Выручка группы компаний за 2016 год составила 1,8 млрд рублей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latin typeface="Times New Roman" pitchFamily="18" charset="0"/>
              </a:rPr>
              <a:t>В активах компании более 360 единиц автомобильной и дорожно-строительной техники, 19 единиц речного флота, причальное сооружение с крановым оборудованием.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latin typeface="Times New Roman" pitchFamily="18" charset="0"/>
              </a:rPr>
              <a:t>Потребность в инвестициях на развитие грузоперевозок – 1,2 млрд рублей.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71950"/>
            <a:ext cx="1905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29050"/>
            <a:ext cx="2209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1900"/>
            <a:ext cx="1524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71950"/>
            <a:ext cx="16002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57700"/>
            <a:ext cx="9144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7"/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2335213" cy="315913"/>
          </a:xfrm>
          <a:noFill/>
        </p:spPr>
      </p:pic>
      <p:pic>
        <p:nvPicPr>
          <p:cNvPr id="308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04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048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6150"/>
            <a:ext cx="3048000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938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9382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000" u="sng" smtClean="0">
                <a:latin typeface="Times New Roman" pitchFamily="18" charset="0"/>
              </a:rPr>
              <a:t>География деятельности группы компаний «ДДСК»</a:t>
            </a:r>
            <a:r>
              <a:rPr lang="ru-RU" altLang="ru-RU" sz="2000" smtClean="0">
                <a:latin typeface="Times New Roman" pitchFamily="18" charset="0"/>
              </a:rPr>
              <a:t> 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50"/>
            <a:ext cx="23352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609600" y="40576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2"/>
                </a:solidFill>
                <a:latin typeface="Times New Roman" pitchFamily="18" charset="0"/>
              </a:rPr>
              <a:t>Наша компания оказывает свои услуги в 7 регионах России </a:t>
            </a:r>
          </a:p>
        </p:txBody>
      </p:sp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4676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42900"/>
          </a:xfrm>
        </p:spPr>
        <p:txBody>
          <a:bodyPr/>
          <a:lstStyle/>
          <a:p>
            <a:pPr eaLnBrk="1" hangingPunct="1"/>
            <a:r>
              <a:rPr lang="ru-RU" altLang="ru-RU" sz="2000" u="sng" smtClean="0">
                <a:latin typeface="Times New Roman" pitchFamily="18" charset="0"/>
              </a:rPr>
              <a:t>Разработка золотосеребряного месторождения «Хаканджинское»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819150"/>
            <a:ext cx="5334000" cy="4267200"/>
          </a:xfrm>
          <a:noFill/>
          <a:ln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Месторождение Хаканджинское расположено в Охотском районе Хабаровского края.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Общие запасы месторождения составляют 49 тонн условного металла в золотом эквиваленте.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Среднее содержание условного золота в руде 4,7 грамма на тонну.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Разработка ведется подземным способом с августа 2016 года.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Ежемесячно добывается 10 тысяч тонн руды.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Руда сдается для переработки на горно-обогатительную фабрику ГК «Полиметалл».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Для сокращения сроков разработки месторождения необходимы инвестиции в сумме 500 млн. рублей.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u="sng" smtClean="0">
                <a:latin typeface="Times New Roman" pitchFamily="18" charset="0"/>
              </a:rPr>
              <a:t>Экономические показатели проекта:</a:t>
            </a:r>
            <a:endParaRPr lang="ru-RU" altLang="ru-RU" sz="1600" smtClean="0">
              <a:latin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срок возврата заемных средств – 24 месяца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чистая приведенная стоимость </a:t>
            </a:r>
            <a:r>
              <a:rPr lang="en-US" altLang="ru-RU" sz="1600" smtClean="0">
                <a:latin typeface="Times New Roman" pitchFamily="18" charset="0"/>
              </a:rPr>
              <a:t>NPV – </a:t>
            </a:r>
            <a:r>
              <a:rPr lang="ru-RU" altLang="ru-RU" sz="1600" smtClean="0">
                <a:latin typeface="Times New Roman" pitchFamily="18" charset="0"/>
              </a:rPr>
              <a:t>805 млн. руб.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внутренняя норма рентабельности </a:t>
            </a:r>
            <a:r>
              <a:rPr lang="en-US" altLang="ru-RU" sz="1600" smtClean="0">
                <a:latin typeface="Times New Roman" pitchFamily="18" charset="0"/>
              </a:rPr>
              <a:t>IRR – 2</a:t>
            </a:r>
            <a:r>
              <a:rPr lang="ru-RU" altLang="ru-RU" sz="1600" smtClean="0">
                <a:latin typeface="Times New Roman" pitchFamily="18" charset="0"/>
              </a:rPr>
              <a:t>5%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altLang="ru-RU" sz="1600" smtClean="0">
              <a:latin typeface="Times New Roman" pitchFamily="18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352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048000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3150"/>
            <a:ext cx="3048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3300"/>
            <a:ext cx="30480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342900"/>
          </a:xfrm>
        </p:spPr>
        <p:txBody>
          <a:bodyPr/>
          <a:lstStyle/>
          <a:p>
            <a:pPr eaLnBrk="1" hangingPunct="1"/>
            <a:r>
              <a:rPr lang="ru-RU" altLang="ru-RU" sz="2000" u="sng" smtClean="0">
                <a:latin typeface="Times New Roman" pitchFamily="18" charset="0"/>
              </a:rPr>
              <a:t>Перспективы развития золотодобычи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914400"/>
            <a:ext cx="5257800" cy="4000500"/>
          </a:xfrm>
          <a:noFill/>
          <a:ln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С целью расширения бизнеса планируется развивать следующие направления.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  </a:t>
            </a:r>
            <a:r>
              <a:rPr lang="ru-RU" altLang="ru-RU" sz="1600" u="sng" smtClean="0">
                <a:latin typeface="Times New Roman" pitchFamily="18" charset="0"/>
              </a:rPr>
              <a:t>Разработка месторождений:</a:t>
            </a:r>
            <a:r>
              <a:rPr lang="ru-RU" altLang="ru-RU" sz="1600" smtClean="0"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«Озерное» с запасами золота 9 тонн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«Киранкан» с запасами золота 3 тонны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«Кутынское» с запасами золота 29 тонн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    </a:t>
            </a:r>
            <a:r>
              <a:rPr lang="ru-RU" altLang="ru-RU" sz="1600" u="sng" smtClean="0">
                <a:latin typeface="Times New Roman" pitchFamily="18" charset="0"/>
              </a:rPr>
              <a:t>Подряд на выполнение работ: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Проходка водосбросного тоннеля, протяженностью 700 метров для АО «Компания Вольфрам»</a:t>
            </a:r>
          </a:p>
          <a:p>
            <a:pPr marL="0" indent="0"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Добыча и вывоз оловянной руды для ОАО «Оловянная рудная компания»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  </a:t>
            </a:r>
            <a:r>
              <a:rPr lang="ru-RU" altLang="ru-RU" sz="1600" u="sng" smtClean="0">
                <a:latin typeface="Times New Roman" pitchFamily="18" charset="0"/>
              </a:rPr>
              <a:t>Приобретение лицензий на добычу золотосодержащей руды на перспективных месторождениях.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altLang="ru-RU" sz="1600" u="sng" smtClean="0">
              <a:latin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Для реализации новых проектов необходимы инвестиции в сумме 2,5 млрд. рублей.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altLang="ru-RU" sz="1600" smtClean="0">
              <a:latin typeface="Times New Roman" pitchFamily="18" charset="0"/>
            </a:endParaRP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352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0781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8850"/>
            <a:ext cx="307816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6150"/>
            <a:ext cx="307816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29600" cy="365125"/>
          </a:xfrm>
        </p:spPr>
        <p:txBody>
          <a:bodyPr/>
          <a:lstStyle/>
          <a:p>
            <a:pPr eaLnBrk="1" hangingPunct="1"/>
            <a:r>
              <a:rPr lang="ru-RU" altLang="ru-RU" sz="2000" u="sng" smtClean="0">
                <a:latin typeface="Times New Roman" pitchFamily="18" charset="0"/>
              </a:rPr>
              <a:t>Производство древесных топливных гранул (пеллет)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914400"/>
            <a:ext cx="5181600" cy="4057650"/>
          </a:xfrm>
          <a:noFill/>
          <a:ln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1600" u="sng" smtClean="0">
                <a:latin typeface="Times New Roman" pitchFamily="18" charset="0"/>
              </a:rPr>
              <a:t>Реализуем проект по созданию производства пеллет.</a:t>
            </a:r>
            <a:r>
              <a:rPr lang="ru-RU" altLang="ru-RU" sz="1600" smtClean="0"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Производственная мощность – 40 000 тонн в год.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Сырье - высококачественная древесина дальневосточных хвойных пород без содержания коры.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Лесной фонд сертифицирован по стандартам </a:t>
            </a:r>
            <a:r>
              <a:rPr lang="en-US" altLang="ru-RU" sz="1600" smtClean="0">
                <a:latin typeface="Times New Roman" pitchFamily="18" charset="0"/>
              </a:rPr>
              <a:t>FSC</a:t>
            </a:r>
            <a:r>
              <a:rPr lang="ru-RU" altLang="ru-RU" sz="1600" smtClean="0"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Рынок сбыта – страны АТР (Южная Корея, Япония, Китай).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u="sng" smtClean="0">
                <a:latin typeface="Times New Roman" pitchFamily="18" charset="0"/>
              </a:rPr>
              <a:t>Экономические показатели проекта: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- общая стоимость проекта – 270 млн. руб.</a:t>
            </a:r>
          </a:p>
          <a:p>
            <a:pPr marL="0" indent="0" algn="just" eaLnBrk="1" hangingPunct="1"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срок возврата заемных средств – 48 месяцев</a:t>
            </a:r>
          </a:p>
          <a:p>
            <a:pPr marL="0" indent="0" algn="just" eaLnBrk="1" hangingPunct="1"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чистая приведенная стоимость </a:t>
            </a:r>
            <a:r>
              <a:rPr lang="en-US" altLang="ru-RU" sz="1600" smtClean="0">
                <a:latin typeface="Times New Roman" pitchFamily="18" charset="0"/>
              </a:rPr>
              <a:t>NPV – 99</a:t>
            </a:r>
            <a:r>
              <a:rPr lang="ru-RU" altLang="ru-RU" sz="1600" smtClean="0">
                <a:latin typeface="Times New Roman" pitchFamily="18" charset="0"/>
              </a:rPr>
              <a:t>,8 млн. руб.</a:t>
            </a:r>
          </a:p>
          <a:p>
            <a:pPr marL="0" indent="0" algn="just" eaLnBrk="1" hangingPunct="1"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внутренняя норма рентабельности </a:t>
            </a:r>
            <a:r>
              <a:rPr lang="en-US" altLang="ru-RU" sz="1600" smtClean="0">
                <a:latin typeface="Times New Roman" pitchFamily="18" charset="0"/>
              </a:rPr>
              <a:t>IRR – 22</a:t>
            </a:r>
            <a:r>
              <a:rPr lang="ru-RU" altLang="ru-RU" sz="1600" smtClean="0">
                <a:latin typeface="Times New Roman" pitchFamily="18" charset="0"/>
              </a:rPr>
              <a:t>,4%  </a:t>
            </a:r>
            <a:r>
              <a:rPr lang="en-US" altLang="ru-RU" sz="1600" smtClean="0">
                <a:latin typeface="Times New Roman" pitchFamily="18" charset="0"/>
              </a:rPr>
              <a:t> </a:t>
            </a:r>
            <a:endParaRPr lang="ru-RU" altLang="ru-RU" sz="1600" smtClean="0">
              <a:latin typeface="Times New Roman" pitchFamily="18" charset="0"/>
            </a:endParaRP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352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AutoShape 13" descr="5bf49351-ce68-4ece-96e7-da6b1f7fe741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4" name="AutoShape 15" descr="5bf49351-ce68-4ece-96e7-da6b1f7fe741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0480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1700"/>
            <a:ext cx="30480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0450"/>
            <a:ext cx="3048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4350"/>
            <a:ext cx="8229600" cy="536575"/>
          </a:xfrm>
        </p:spPr>
        <p:txBody>
          <a:bodyPr/>
          <a:lstStyle/>
          <a:p>
            <a:pPr eaLnBrk="1" hangingPunct="1"/>
            <a:r>
              <a:rPr lang="ru-RU" altLang="ru-RU" sz="2000" u="sng" smtClean="0">
                <a:latin typeface="Times New Roman" pitchFamily="18" charset="0"/>
              </a:rPr>
              <a:t>Проект строительства гостинично-делового комплекса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028700"/>
            <a:ext cx="5181600" cy="3943350"/>
          </a:xfrm>
          <a:noFill/>
          <a:ln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Место строительства: г. Комсомольск-на-Амуре, пр. Интернациональный.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Количество этажей – 3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Общая площадь здания – 3 400 кв.м.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Количество гостиничных номеров – 54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Крытый теннисный корт –  2 500 кв.м.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Необходимый объем инвестиций – 390 млн. рублей.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u="sng" smtClean="0">
                <a:latin typeface="Times New Roman" pitchFamily="18" charset="0"/>
              </a:rPr>
              <a:t>Экономические показатели проекта: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</a:rPr>
              <a:t>- общая стоимость проекта – 390 млн. руб.</a:t>
            </a:r>
          </a:p>
          <a:p>
            <a:pPr marL="0" indent="0" algn="just" eaLnBrk="1" hangingPunct="1"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срок возврата заемных средств – 60 месяцев</a:t>
            </a:r>
          </a:p>
          <a:p>
            <a:pPr marL="0" indent="0" algn="just" eaLnBrk="1" hangingPunct="1"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чистая приведенная стоимость </a:t>
            </a:r>
            <a:r>
              <a:rPr lang="en-US" altLang="ru-RU" sz="1600" smtClean="0">
                <a:latin typeface="Times New Roman" pitchFamily="18" charset="0"/>
              </a:rPr>
              <a:t>NPV – </a:t>
            </a:r>
            <a:r>
              <a:rPr lang="ru-RU" altLang="ru-RU" sz="1600" smtClean="0">
                <a:latin typeface="Times New Roman" pitchFamily="18" charset="0"/>
              </a:rPr>
              <a:t>117 млн. руб.</a:t>
            </a:r>
          </a:p>
          <a:p>
            <a:pPr marL="0" indent="0" algn="just" eaLnBrk="1" hangingPunct="1">
              <a:buFontTx/>
              <a:buChar char="-"/>
            </a:pPr>
            <a:r>
              <a:rPr lang="ru-RU" altLang="ru-RU" sz="1600" smtClean="0">
                <a:latin typeface="Times New Roman" pitchFamily="18" charset="0"/>
              </a:rPr>
              <a:t> внутренняя норма рентабельности </a:t>
            </a:r>
            <a:r>
              <a:rPr lang="en-US" altLang="ru-RU" sz="1600" smtClean="0">
                <a:latin typeface="Times New Roman" pitchFamily="18" charset="0"/>
              </a:rPr>
              <a:t>IRR – 2</a:t>
            </a:r>
            <a:r>
              <a:rPr lang="ru-RU" altLang="ru-RU" sz="1600" smtClean="0">
                <a:latin typeface="Times New Roman" pitchFamily="18" charset="0"/>
              </a:rPr>
              <a:t>0%</a:t>
            </a:r>
          </a:p>
          <a:p>
            <a:pPr marL="0" indent="0" algn="just" eaLnBrk="1" hangingPunct="1">
              <a:buFontTx/>
              <a:buNone/>
            </a:pPr>
            <a:endParaRPr lang="ru-RU" altLang="ru-RU" sz="1600" smtClean="0">
              <a:latin typeface="Times New Roman" pitchFamily="18" charset="0"/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352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50"/>
            <a:ext cx="30480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8700"/>
            <a:ext cx="30480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3150"/>
            <a:ext cx="304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512</Words>
  <Application>Microsoft Office PowerPoint</Application>
  <PresentationFormat>Экран (16:9)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Оформление по умолчанию</vt:lpstr>
      <vt:lpstr>Группа компаний «ДДСК»  «Дальневосточная дорожно-строительная компания»</vt:lpstr>
      <vt:lpstr>Презентация PowerPoint</vt:lpstr>
      <vt:lpstr>География деятельности группы компаний «ДДСК» </vt:lpstr>
      <vt:lpstr>Разработка золотосеребряного месторождения «Хаканджинское»</vt:lpstr>
      <vt:lpstr>Перспективы развития золотодобычи</vt:lpstr>
      <vt:lpstr>Производство древесных топливных гранул (пеллет)</vt:lpstr>
      <vt:lpstr>Проект строительства гостинично-делового комплекса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Коренева</dc:creator>
  <cp:lastModifiedBy>Popova, Elena V.</cp:lastModifiedBy>
  <cp:revision>54</cp:revision>
  <cp:lastPrinted>1601-01-01T00:00:00Z</cp:lastPrinted>
  <dcterms:created xsi:type="dcterms:W3CDTF">1601-01-01T00:00:00Z</dcterms:created>
  <dcterms:modified xsi:type="dcterms:W3CDTF">2017-09-25T14:04:51Z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